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78" r:id="rId3"/>
    <p:sldId id="317" r:id="rId4"/>
    <p:sldId id="309" r:id="rId5"/>
    <p:sldId id="319" r:id="rId6"/>
    <p:sldId id="291" r:id="rId7"/>
    <p:sldId id="285" r:id="rId8"/>
    <p:sldId id="300" r:id="rId9"/>
    <p:sldId id="302" r:id="rId10"/>
    <p:sldId id="301" r:id="rId11"/>
    <p:sldId id="286" r:id="rId12"/>
    <p:sldId id="298" r:id="rId13"/>
    <p:sldId id="318" r:id="rId14"/>
    <p:sldId id="299" r:id="rId15"/>
    <p:sldId id="288" r:id="rId16"/>
    <p:sldId id="308" r:id="rId17"/>
    <p:sldId id="289" r:id="rId18"/>
    <p:sldId id="290" r:id="rId19"/>
    <p:sldId id="310" r:id="rId20"/>
    <p:sldId id="292" r:id="rId21"/>
    <p:sldId id="316" r:id="rId22"/>
    <p:sldId id="274" r:id="rId23"/>
    <p:sldId id="293" r:id="rId24"/>
    <p:sldId id="296" r:id="rId25"/>
    <p:sldId id="264" r:id="rId26"/>
    <p:sldId id="326" r:id="rId27"/>
    <p:sldId id="297" r:id="rId28"/>
    <p:sldId id="304" r:id="rId29"/>
    <p:sldId id="295" r:id="rId30"/>
    <p:sldId id="324" r:id="rId31"/>
    <p:sldId id="325" r:id="rId32"/>
    <p:sldId id="269" r:id="rId33"/>
  </p:sldIdLst>
  <p:sldSz cx="9144000" cy="6858000" type="screen4x3"/>
  <p:notesSz cx="681513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061D5-4CB5-462F-8E57-71D739D14A41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2694"/>
            <a:ext cx="545211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F214C-D4BE-471F-831F-A9CC648743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214C-D4BE-471F-831F-A9CC648743D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hl.mailru.su/mcached?q=%D1%81%D1%82%D1%83%D0%B4%D0%B5%D0%BD%D1%87%D0%B5%D1%81%D0%BA%D0%B8%D0%B5%20%D1%81%D1%82%D1%80%D0%BE%D0%B9%20%D0%BE%D1%80%D1%82%D1%8F%D0%B4%D1%8B&amp;qurl=http://maxpark.com/community/3782/content/2235096&amp;c=14-1:386-2&amp;r=3662947&amp;frm=webhs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815290" cy="4786345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Краеведческая мозаика</a:t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                                           Сурганская средняя школа</a:t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Школа\Documents\ф день Нез\SAM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1232288" cy="1643050"/>
          </a:xfrm>
          <a:prstGeom prst="rect">
            <a:avLst/>
          </a:prstGeom>
          <a:noFill/>
        </p:spPr>
      </p:pic>
      <p:pic>
        <p:nvPicPr>
          <p:cNvPr id="2051" name="Picture 3" descr="C:\Users\Школа\Documents\Фестивель\SAM_013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357826"/>
            <a:ext cx="2285984" cy="1285866"/>
          </a:xfrm>
          <a:prstGeom prst="rect">
            <a:avLst/>
          </a:prstGeom>
          <a:noFill/>
        </p:spPr>
      </p:pic>
      <p:pic>
        <p:nvPicPr>
          <p:cNvPr id="2052" name="Picture 4" descr="C:\Users\Школа\Documents\Фестивель\SAM_0168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57166"/>
            <a:ext cx="2000232" cy="1500174"/>
          </a:xfrm>
          <a:prstGeom prst="rect">
            <a:avLst/>
          </a:prstGeom>
          <a:noFill/>
        </p:spPr>
      </p:pic>
      <p:pic>
        <p:nvPicPr>
          <p:cNvPr id="2053" name="Picture 5" descr="C:\Users\Школа\Documents\фото день учителя\SAM_1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2571744"/>
            <a:ext cx="1428760" cy="1905013"/>
          </a:xfrm>
          <a:prstGeom prst="rect">
            <a:avLst/>
          </a:prstGeom>
          <a:noFill/>
        </p:spPr>
      </p:pic>
      <p:pic>
        <p:nvPicPr>
          <p:cNvPr id="2054" name="Picture 6" descr="C:\Users\Школа\Documents\фото праздник осени\SAM_16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571480"/>
            <a:ext cx="1928794" cy="1446596"/>
          </a:xfrm>
          <a:prstGeom prst="rect">
            <a:avLst/>
          </a:prstGeom>
          <a:noFill/>
        </p:spPr>
      </p:pic>
      <p:pic>
        <p:nvPicPr>
          <p:cNvPr id="2055" name="Picture 7" descr="C:\Users\Школа\Documents\Фото Санпосты\DSCN05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206" y="1071546"/>
            <a:ext cx="1214414" cy="910811"/>
          </a:xfrm>
          <a:prstGeom prst="rect">
            <a:avLst/>
          </a:prstGeom>
          <a:noFill/>
        </p:spPr>
      </p:pic>
      <p:pic>
        <p:nvPicPr>
          <p:cNvPr id="2056" name="Picture 8" descr="C:\Users\Школа\Desktop\праздник осени\20171005_1115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8794" y="2786058"/>
            <a:ext cx="2000264" cy="1500198"/>
          </a:xfrm>
          <a:prstGeom prst="rect">
            <a:avLst/>
          </a:prstGeom>
          <a:noFill/>
        </p:spPr>
      </p:pic>
      <p:pic>
        <p:nvPicPr>
          <p:cNvPr id="2057" name="Picture 9" descr="C:\Users\Школа\Desktop\праздник осени\20170930_1138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5072074"/>
            <a:ext cx="1339445" cy="1785926"/>
          </a:xfrm>
          <a:prstGeom prst="rect">
            <a:avLst/>
          </a:prstGeom>
          <a:noFill/>
        </p:spPr>
      </p:pic>
      <p:pic>
        <p:nvPicPr>
          <p:cNvPr id="2058" name="Picture 10" descr="C:\Users\Школа\Desktop\ВСЕМ СмОТРЕТЬ\ФОТО.. День здоровья\20170909_0924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189" y="2786058"/>
            <a:ext cx="1905013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649070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Заместитель директора по учебной работе АФОНИНА  ЛИДИЯ  ВАСИЛЬЕВНА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286249" y="1285860"/>
            <a:ext cx="4400552" cy="484030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июле 1954 года после окончания педучилища  Лидия Васильевна начала свою  трудовую биографию в малокомплектной школе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щебзаводе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После её сокращения перешла в восьмилетнюю (теперь среднюю) школу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Сургана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Здесь 40 лет отдала любимому учительскому делу, работала в качестве заместителя директора по воспитательной работе, затем по учебной  работе. Сейчас  Лидия Васильевна на заслуженном отдыхе, живет в России.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Школа\Desktop\фото краеведение\DSC06535.JPG"/>
          <p:cNvPicPr>
            <a:picLocks noChangeAspect="1" noChangeArrowheads="1"/>
          </p:cNvPicPr>
          <p:nvPr/>
        </p:nvPicPr>
        <p:blipFill>
          <a:blip r:embed="rId2" cstate="print"/>
          <a:srcRect l="27755" t="15233" r="57125" b="71403"/>
          <a:stretch>
            <a:fillRect/>
          </a:stretch>
        </p:blipFill>
        <p:spPr bwMode="auto">
          <a:xfrm rot="5400000">
            <a:off x="31718" y="2039928"/>
            <a:ext cx="443709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58204" cy="14287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нашей  школе оформлен стенд              «Они были первыми», посвященный людям, стоявшим у истоков школы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кола\Desktop\фото краеведение\DSC065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819" t="3226" r="14091" b="1613"/>
          <a:stretch>
            <a:fillRect/>
          </a:stretch>
        </p:blipFill>
        <p:spPr bwMode="auto">
          <a:xfrm rot="5400000">
            <a:off x="3869611" y="2274002"/>
            <a:ext cx="4548049" cy="3857652"/>
          </a:xfrm>
          <a:prstGeom prst="rect">
            <a:avLst/>
          </a:prstGeom>
          <a:noFill/>
        </p:spPr>
      </p:pic>
      <p:pic>
        <p:nvPicPr>
          <p:cNvPr id="2" name="Picture 2" descr="H:\DCIM\101MSDCF\DSC06566.JPG"/>
          <p:cNvPicPr>
            <a:picLocks noChangeAspect="1" noChangeArrowheads="1"/>
          </p:cNvPicPr>
          <p:nvPr/>
        </p:nvPicPr>
        <p:blipFill>
          <a:blip r:embed="rId3" cstate="print"/>
          <a:srcRect l="602" t="18091" r="6949" b="18555"/>
          <a:stretch>
            <a:fillRect/>
          </a:stretch>
        </p:blipFill>
        <p:spPr bwMode="auto">
          <a:xfrm rot="16200000">
            <a:off x="624695" y="3161464"/>
            <a:ext cx="3896533" cy="2002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1985г. директор школы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Ялынский Юрий Данилович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8" y="1600200"/>
            <a:ext cx="4643470" cy="475775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Закончил </a:t>
            </a:r>
            <a:r>
              <a:rPr lang="ru-RU" dirty="0" err="1" smtClean="0">
                <a:latin typeface="Monotype Corsiva" pitchFamily="66" charset="0"/>
              </a:rPr>
              <a:t>АРПи</a:t>
            </a:r>
            <a:r>
              <a:rPr lang="ru-RU" dirty="0" smtClean="0">
                <a:latin typeface="Monotype Corsiva" pitchFamily="66" charset="0"/>
              </a:rPr>
              <a:t> им. </a:t>
            </a:r>
            <a:r>
              <a:rPr lang="ru-RU" dirty="0" err="1" smtClean="0">
                <a:latin typeface="Monotype Corsiva" pitchFamily="66" charset="0"/>
              </a:rPr>
              <a:t>Ибрая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Алтынсарина</a:t>
            </a:r>
            <a:r>
              <a:rPr lang="ru-RU" dirty="0" smtClean="0">
                <a:latin typeface="Monotype Corsiva" pitchFamily="66" charset="0"/>
              </a:rPr>
              <a:t> в 1976г. Учитель физики первой категории </a:t>
            </a: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Общий стаж работы - 41 год</a:t>
            </a: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В должности директора - 31 год</a:t>
            </a: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Monotype Corsiva" pitchFamily="66" charset="0"/>
              </a:rPr>
              <a:t>Отличник просвещения </a:t>
            </a:r>
            <a:r>
              <a:rPr lang="ru-RU" dirty="0" err="1" smtClean="0">
                <a:latin typeface="Monotype Corsiva" pitchFamily="66" charset="0"/>
              </a:rPr>
              <a:t>Каз.ССР</a:t>
            </a: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Школа\Documents\с флешки Ю.Д\20140827_084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507288" cy="213516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Мы узнали, что началом движения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студенческих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 строительных отрядов считается 1959 год, когда 339 студентов-добровольцев физического факультета МГУ им. В.М. Ломоносова во время летних каникул отправились в Казахстан, на целину. Всего за годы существования движения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студенческих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отрядов с 1965-1991г. в их работе приняло участие почти 13 миллионов юношей и девушек. Среди них и студент педагогического института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Ялынский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Юрий.  В составе стройотряда Юрий Данилович  был 2 года: строили студенческое  общежитие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АРПи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жилые дома в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Джангильдинском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районе.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DCIM\101MSDCF\DSC065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2382" t="11793" r="6249" b="8018"/>
          <a:stretch>
            <a:fillRect/>
          </a:stretch>
        </p:blipFill>
        <p:spPr bwMode="auto">
          <a:xfrm>
            <a:off x="611560" y="2564904"/>
            <a:ext cx="3092845" cy="2286016"/>
          </a:xfrm>
          <a:prstGeom prst="rect">
            <a:avLst/>
          </a:prstGeom>
          <a:noFill/>
        </p:spPr>
      </p:pic>
      <p:pic>
        <p:nvPicPr>
          <p:cNvPr id="1027" name="Picture 3" descr="H:\DCIM\101MSDCF\DSC06563.JPG"/>
          <p:cNvPicPr>
            <a:picLocks noChangeAspect="1" noChangeArrowheads="1"/>
          </p:cNvPicPr>
          <p:nvPr/>
        </p:nvPicPr>
        <p:blipFill>
          <a:blip r:embed="rId4" cstate="print"/>
          <a:srcRect l="16250" t="18333" r="11250" b="6666"/>
          <a:stretch>
            <a:fillRect/>
          </a:stretch>
        </p:blipFill>
        <p:spPr bwMode="auto">
          <a:xfrm>
            <a:off x="1331640" y="4253001"/>
            <a:ext cx="3357554" cy="2604999"/>
          </a:xfrm>
          <a:prstGeom prst="rect">
            <a:avLst/>
          </a:prstGeom>
          <a:noFill/>
        </p:spPr>
      </p:pic>
      <p:pic>
        <p:nvPicPr>
          <p:cNvPr id="1028" name="Picture 4" descr="H:\DCIM\101MSDCF\DSC065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22878" t="14439" r="4598" b="5372"/>
          <a:stretch>
            <a:fillRect/>
          </a:stretch>
        </p:blipFill>
        <p:spPr bwMode="auto">
          <a:xfrm>
            <a:off x="4644008" y="2492896"/>
            <a:ext cx="3071834" cy="2547374"/>
          </a:xfrm>
          <a:prstGeom prst="rect">
            <a:avLst/>
          </a:prstGeom>
          <a:noFill/>
        </p:spPr>
      </p:pic>
      <p:pic>
        <p:nvPicPr>
          <p:cNvPr id="1029" name="Picture 5" descr="H:\DCIM\101MSDCF\DSC06565.JPG"/>
          <p:cNvPicPr>
            <a:picLocks noChangeAspect="1" noChangeArrowheads="1"/>
          </p:cNvPicPr>
          <p:nvPr/>
        </p:nvPicPr>
        <p:blipFill>
          <a:blip r:embed="rId6" cstate="print"/>
          <a:srcRect l="5114" t="-1" r="2839" b="9090"/>
          <a:stretch>
            <a:fillRect/>
          </a:stretch>
        </p:blipFill>
        <p:spPr bwMode="auto">
          <a:xfrm>
            <a:off x="5364088" y="4212148"/>
            <a:ext cx="3571900" cy="2645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15370" cy="30003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Начертала война на трагических плитах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Имена, имена, имена…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навек рождены, вы вовек не забыты,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Родина – мать спасена!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Школа\Desktop\фото краеведение\DSC06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8674" r="1980" b="36917"/>
          <a:stretch>
            <a:fillRect/>
          </a:stretch>
        </p:blipFill>
        <p:spPr bwMode="auto">
          <a:xfrm>
            <a:off x="928662" y="2643182"/>
            <a:ext cx="7500990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В школе оформлен стенд участнику Афганской войны 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Янцену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Владимиру .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Школа\Desktop\фото краеведение\DSC065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254" t="42139" r="39524" b="13050"/>
          <a:stretch>
            <a:fillRect/>
          </a:stretch>
        </p:blipFill>
        <p:spPr bwMode="auto">
          <a:xfrm rot="5400000">
            <a:off x="56368" y="2158153"/>
            <a:ext cx="4887859" cy="371477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00562" y="1500174"/>
            <a:ext cx="4429156" cy="521497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15 февраля 1989 года  произошло событие, которого давно ждали советские люди и весь мир - завершился вывод советского воинского контингента из Афганистана. Среди тысяч вчерашних учащихся, студентов, рабочих на афганской земле оказался и наш земляк - </a:t>
            </a: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Янцен Владимир. 13 ноября 1979 года воинская часть, в которой он проходил службу, была направлена в Афганистан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  В начале декабря 1980 года Владимир был тяжело ранен, он получил минно-взрывное ранение.  12 декабря 1980 года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Владимир </a:t>
            </a: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умер в госпитале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Чирчик Ташкентской области. Ему было всего 20 лет… </a:t>
            </a:r>
          </a:p>
          <a:p>
            <a:pPr>
              <a:buNone/>
            </a:pP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Большую помощь в сборе мактериала о Владимире нам оказали городской военкомат,  родственники Владимира, учитель русского языка и литературы Ахметжанова Ольга Мукашевна.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Хамзин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Бақыт Қанбарович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данный момент ведется поисковая работа об участнике афганской войны, ученике нашей школы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Хамзине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Бақыте Қанбаровиче.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Школа\Desktop\фото краеведение\DSC065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609" t="13050" r="3872" b="11478"/>
          <a:stretch>
            <a:fillRect/>
          </a:stretch>
        </p:blipFill>
        <p:spPr bwMode="auto">
          <a:xfrm rot="16200000">
            <a:off x="-149602" y="2507001"/>
            <a:ext cx="4942612" cy="2928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Летом  2017 г. на территории школы был возведен памятник  ветеранам ВОВ. Открытие памятника состоялось                     2 сентября  2017г.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Школа\Desktop\DSC06479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2357430"/>
            <a:ext cx="342902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071934" y="2214555"/>
            <a:ext cx="4892554" cy="371477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Инициаторы  и спонсоры глава крестьянского хозяйства «</a:t>
            </a:r>
            <a:r>
              <a:rPr lang="ru-RU" dirty="0" err="1" smtClean="0"/>
              <a:t>Маншук</a:t>
            </a:r>
            <a:r>
              <a:rPr lang="ru-RU" dirty="0" smtClean="0"/>
              <a:t> и К»</a:t>
            </a:r>
            <a:r>
              <a:rPr lang="ru-RU" dirty="0" err="1" smtClean="0"/>
              <a:t>Адильбекова</a:t>
            </a:r>
            <a:r>
              <a:rPr lang="ru-RU" dirty="0" smtClean="0"/>
              <a:t> </a:t>
            </a:r>
            <a:r>
              <a:rPr lang="ru-RU" dirty="0" err="1" smtClean="0"/>
              <a:t>Шайза</a:t>
            </a:r>
            <a:r>
              <a:rPr lang="ru-RU" dirty="0" smtClean="0"/>
              <a:t> </a:t>
            </a:r>
            <a:r>
              <a:rPr lang="ru-RU" dirty="0" err="1" smtClean="0"/>
              <a:t>Ануарбековна</a:t>
            </a:r>
            <a:r>
              <a:rPr lang="ru-RU" dirty="0" smtClean="0"/>
              <a:t>                  и директор ТОО «</a:t>
            </a:r>
            <a:r>
              <a:rPr lang="ru-RU" dirty="0" err="1" smtClean="0"/>
              <a:t>Жасыбай</a:t>
            </a:r>
            <a:r>
              <a:rPr lang="ru-RU" dirty="0" smtClean="0"/>
              <a:t> </a:t>
            </a:r>
            <a:r>
              <a:rPr lang="en-US" dirty="0" smtClean="0"/>
              <a:t>XXI</a:t>
            </a:r>
            <a:r>
              <a:rPr lang="ru-RU" dirty="0" smtClean="0"/>
              <a:t>» </a:t>
            </a:r>
            <a:r>
              <a:rPr lang="ru-RU" dirty="0" err="1" smtClean="0"/>
              <a:t>Адильбеков</a:t>
            </a:r>
            <a:r>
              <a:rPr lang="ru-RU" dirty="0" smtClean="0"/>
              <a:t> </a:t>
            </a:r>
            <a:r>
              <a:rPr lang="ru-RU" dirty="0" err="1" smtClean="0"/>
              <a:t>Кайрат</a:t>
            </a:r>
            <a:r>
              <a:rPr lang="ru-RU" dirty="0" smtClean="0"/>
              <a:t> </a:t>
            </a:r>
            <a:r>
              <a:rPr lang="ru-RU" dirty="0" err="1" smtClean="0"/>
              <a:t>Ерикович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435280" cy="6048672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 Мы  бережно храним  старые традиции нашей школы и вводим новые.</a:t>
            </a:r>
            <a:b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Так, уже 4 года проводится Неделя  выпускника, Неделя пятерок. В этом году впервые  состоялось шествие  «Бессмертный полк»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Школа\Desktop\на сайт\DSC06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143512"/>
            <a:ext cx="1904982" cy="1428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Зарница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Школа\Desktop\фото краеведение\DSC065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214422"/>
            <a:ext cx="4038600" cy="3031865"/>
          </a:xfrm>
          <a:prstGeom prst="rect">
            <a:avLst/>
          </a:prstGeom>
          <a:noFill/>
        </p:spPr>
      </p:pic>
      <p:pic>
        <p:nvPicPr>
          <p:cNvPr id="5122" name="Picture 2" descr="F:\_\PIC_15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2"/>
            <a:ext cx="3857652" cy="2893239"/>
          </a:xfrm>
          <a:prstGeom prst="rect">
            <a:avLst/>
          </a:prstGeom>
          <a:noFill/>
        </p:spPr>
      </p:pic>
      <p:pic>
        <p:nvPicPr>
          <p:cNvPr id="5123" name="Picture 3" descr="F:\_\PIC_1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071942"/>
            <a:ext cx="3619493" cy="2714620"/>
          </a:xfrm>
          <a:prstGeom prst="rect">
            <a:avLst/>
          </a:prstGeom>
          <a:noFill/>
        </p:spPr>
      </p:pic>
      <p:pic>
        <p:nvPicPr>
          <p:cNvPr id="5124" name="Picture 4" descr="F:\_\PIC_1577.JPG"/>
          <p:cNvPicPr>
            <a:picLocks noChangeAspect="1" noChangeArrowheads="1"/>
          </p:cNvPicPr>
          <p:nvPr/>
        </p:nvPicPr>
        <p:blipFill>
          <a:blip r:embed="rId5" cstate="print"/>
          <a:srcRect t="8889" r="13334" b="4444"/>
          <a:stretch>
            <a:fillRect/>
          </a:stretch>
        </p:blipFill>
        <p:spPr bwMode="auto">
          <a:xfrm>
            <a:off x="928662" y="3857628"/>
            <a:ext cx="3714744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Содержание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1.История краеведческой работы в школе.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2. «Они были первыми»  ( о первых руководителях  средней школы) 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3. «В боях отстояли Отчизну свою» (об участниках  Великой Отечественной войны и Афганской войны).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4. Традиции нашей школы.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5. Достопримечательности села.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Фестиваль народов Казахстана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714876" y="1000108"/>
            <a:ext cx="4041775" cy="500066"/>
          </a:xfrm>
        </p:spPr>
        <p:txBody>
          <a:bodyPr/>
          <a:lstStyle/>
          <a:p>
            <a:r>
              <a:rPr lang="ru-RU" dirty="0" smtClean="0"/>
              <a:t>                   1987год</a:t>
            </a:r>
            <a:endParaRPr lang="ru-RU" dirty="0"/>
          </a:p>
        </p:txBody>
      </p:sp>
      <p:pic>
        <p:nvPicPr>
          <p:cNvPr id="6" name="Picture 2" descr="H:\DCIM\101MSDCF\DSC06558.JPG"/>
          <p:cNvPicPr>
            <a:picLocks noChangeAspect="1" noChangeArrowheads="1"/>
          </p:cNvPicPr>
          <p:nvPr/>
        </p:nvPicPr>
        <p:blipFill>
          <a:blip r:embed="rId2" cstate="print"/>
          <a:srcRect l="9905" t="11321" r="2358" b="9433"/>
          <a:stretch>
            <a:fillRect/>
          </a:stretch>
        </p:blipFill>
        <p:spPr bwMode="auto">
          <a:xfrm>
            <a:off x="4932040" y="1412776"/>
            <a:ext cx="3690963" cy="2857520"/>
          </a:xfrm>
          <a:prstGeom prst="rect">
            <a:avLst/>
          </a:prstGeom>
          <a:noFill/>
        </p:spPr>
      </p:pic>
      <p:pic>
        <p:nvPicPr>
          <p:cNvPr id="10" name="Picture 2" descr="F:\_\DSC005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18" t="36673" r="-313" b="766"/>
          <a:stretch>
            <a:fillRect/>
          </a:stretch>
        </p:blipFill>
        <p:spPr bwMode="auto">
          <a:xfrm>
            <a:off x="642910" y="4286256"/>
            <a:ext cx="4357718" cy="2286016"/>
          </a:xfrm>
          <a:prstGeom prst="rect">
            <a:avLst/>
          </a:prstGeom>
          <a:noFill/>
        </p:spPr>
      </p:pic>
      <p:pic>
        <p:nvPicPr>
          <p:cNvPr id="2050" name="Picture 2" descr="C:\Users\Admin\Documents\фестиваль\DSC047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96752"/>
            <a:ext cx="4040188" cy="3030141"/>
          </a:xfrm>
          <a:prstGeom prst="rect">
            <a:avLst/>
          </a:prstGeom>
          <a:noFill/>
        </p:spPr>
      </p:pic>
      <p:pic>
        <p:nvPicPr>
          <p:cNvPr id="2052" name="Picture 4" descr="C:\Users\Admin\Documents\ф день Нез\SAM_0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05064"/>
            <a:ext cx="381642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Звездный дождь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F:\_\IMG_2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51" t="1578" r="13583" b="5296"/>
          <a:stretch>
            <a:fillRect/>
          </a:stretch>
        </p:blipFill>
        <p:spPr bwMode="auto">
          <a:xfrm>
            <a:off x="395536" y="1124744"/>
            <a:ext cx="4402628" cy="3710786"/>
          </a:xfrm>
          <a:prstGeom prst="rect">
            <a:avLst/>
          </a:prstGeom>
          <a:noFill/>
        </p:spPr>
      </p:pic>
      <p:pic>
        <p:nvPicPr>
          <p:cNvPr id="4098" name="Picture 2" descr="C:\Users\Admin\Documents\фото новый год, флеш-моб,\DSC04839.JPG"/>
          <p:cNvPicPr>
            <a:picLocks noChangeAspect="1" noChangeArrowheads="1"/>
          </p:cNvPicPr>
          <p:nvPr/>
        </p:nvPicPr>
        <p:blipFill>
          <a:blip r:embed="rId3" cstate="print"/>
          <a:srcRect l="3604" t="12014" r="2690" b="8697"/>
          <a:stretch>
            <a:fillRect/>
          </a:stretch>
        </p:blipFill>
        <p:spPr bwMode="auto">
          <a:xfrm>
            <a:off x="4427984" y="1556792"/>
            <a:ext cx="4425219" cy="2808312"/>
          </a:xfrm>
          <a:prstGeom prst="rect">
            <a:avLst/>
          </a:prstGeom>
          <a:noFill/>
        </p:spPr>
      </p:pic>
      <p:pic>
        <p:nvPicPr>
          <p:cNvPr id="4099" name="Picture 3" descr="C:\Users\Admin\Documents\фото новый год, флеш-моб,\DSC04863.JPG"/>
          <p:cNvPicPr>
            <a:picLocks noChangeAspect="1" noChangeArrowheads="1"/>
          </p:cNvPicPr>
          <p:nvPr/>
        </p:nvPicPr>
        <p:blipFill>
          <a:blip r:embed="rId4" cstate="print"/>
          <a:srcRect l="10067" t="15115" r="25503" b="9717"/>
          <a:stretch>
            <a:fillRect/>
          </a:stretch>
        </p:blipFill>
        <p:spPr bwMode="auto">
          <a:xfrm>
            <a:off x="1691680" y="4581128"/>
            <a:ext cx="2304256" cy="2016224"/>
          </a:xfrm>
          <a:prstGeom prst="rect">
            <a:avLst/>
          </a:prstGeom>
          <a:noFill/>
        </p:spPr>
      </p:pic>
      <p:pic>
        <p:nvPicPr>
          <p:cNvPr id="4100" name="Picture 4" descr="C:\Users\Admin\Documents\фото новый год, флеш-моб,\DSC04906.JPG"/>
          <p:cNvPicPr>
            <a:picLocks noChangeAspect="1" noChangeArrowheads="1"/>
          </p:cNvPicPr>
          <p:nvPr/>
        </p:nvPicPr>
        <p:blipFill>
          <a:blip r:embed="rId5" cstate="print"/>
          <a:srcRect l="56699" t="8400" r="22612" b="27627"/>
          <a:stretch>
            <a:fillRect/>
          </a:stretch>
        </p:blipFill>
        <p:spPr bwMode="auto">
          <a:xfrm>
            <a:off x="4716016" y="3501008"/>
            <a:ext cx="1656184" cy="3156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Праздник осени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Школа\Documents\фото праздник осени\SAM_1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04" r="18037" b="16976"/>
          <a:stretch>
            <a:fillRect/>
          </a:stretch>
        </p:blipFill>
        <p:spPr bwMode="auto">
          <a:xfrm>
            <a:off x="571472" y="1428736"/>
            <a:ext cx="3956908" cy="2857520"/>
          </a:xfrm>
          <a:prstGeom prst="rect">
            <a:avLst/>
          </a:prstGeom>
          <a:noFill/>
        </p:spPr>
      </p:pic>
      <p:pic>
        <p:nvPicPr>
          <p:cNvPr id="8194" name="Picture 2" descr="C:\Users\Школа\Documents\фото праздник осени\SAM_1560.JPG"/>
          <p:cNvPicPr>
            <a:picLocks noChangeAspect="1" noChangeArrowheads="1"/>
          </p:cNvPicPr>
          <p:nvPr/>
        </p:nvPicPr>
        <p:blipFill>
          <a:blip r:embed="rId3" cstate="print"/>
          <a:srcRect r="1695" b="13071"/>
          <a:stretch>
            <a:fillRect/>
          </a:stretch>
        </p:blipFill>
        <p:spPr bwMode="auto">
          <a:xfrm>
            <a:off x="3214678" y="4143380"/>
            <a:ext cx="4143404" cy="2375338"/>
          </a:xfrm>
          <a:prstGeom prst="rect">
            <a:avLst/>
          </a:prstGeom>
          <a:noFill/>
        </p:spPr>
      </p:pic>
      <p:pic>
        <p:nvPicPr>
          <p:cNvPr id="8195" name="Picture 3" descr="C:\Users\Школа\Documents\фото праздник осени\SAM_1580.JPG"/>
          <p:cNvPicPr>
            <a:picLocks noChangeAspect="1" noChangeArrowheads="1"/>
          </p:cNvPicPr>
          <p:nvPr/>
        </p:nvPicPr>
        <p:blipFill>
          <a:blip r:embed="rId4" cstate="print"/>
          <a:srcRect r="3508" b="13450"/>
          <a:stretch>
            <a:fillRect/>
          </a:stretch>
        </p:blipFill>
        <p:spPr bwMode="auto">
          <a:xfrm>
            <a:off x="4714876" y="1357298"/>
            <a:ext cx="392909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День самоуправления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Школа\Documents\фото день учителя\SAM_1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798" b="16667"/>
          <a:stretch>
            <a:fillRect/>
          </a:stretch>
        </p:blipFill>
        <p:spPr bwMode="auto">
          <a:xfrm>
            <a:off x="540840" y="1571613"/>
            <a:ext cx="4153078" cy="2643206"/>
          </a:xfrm>
          <a:prstGeom prst="rect">
            <a:avLst/>
          </a:prstGeom>
          <a:noFill/>
        </p:spPr>
      </p:pic>
      <p:pic>
        <p:nvPicPr>
          <p:cNvPr id="2050" name="Picture 2" descr="C:\Users\Школа\Documents\фото день учителя\SAM_1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000504"/>
            <a:ext cx="3357586" cy="2643206"/>
          </a:xfrm>
          <a:prstGeom prst="rect">
            <a:avLst/>
          </a:prstGeom>
          <a:noFill/>
        </p:spPr>
      </p:pic>
      <p:pic>
        <p:nvPicPr>
          <p:cNvPr id="2051" name="Picture 3" descr="C:\Users\Школа\Documents\фото день учителя\SAM_1664.JPG"/>
          <p:cNvPicPr>
            <a:picLocks noChangeAspect="1" noChangeArrowheads="1"/>
          </p:cNvPicPr>
          <p:nvPr/>
        </p:nvPicPr>
        <p:blipFill>
          <a:blip r:embed="rId4" cstate="print"/>
          <a:srcRect l="16667" b="462"/>
          <a:stretch>
            <a:fillRect/>
          </a:stretch>
        </p:blipFill>
        <p:spPr bwMode="auto">
          <a:xfrm>
            <a:off x="4857752" y="1500174"/>
            <a:ext cx="3429024" cy="2605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FF0000"/>
                </a:solidFill>
                <a:latin typeface="Monotype Corsiva" pitchFamily="66" charset="0"/>
              </a:rPr>
              <a:t>Наурыз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Users\1887\Desktop\азиза\1316.jpg"/>
          <p:cNvPicPr>
            <a:picLocks noChangeAspect="1" noChangeArrowheads="1"/>
          </p:cNvPicPr>
          <p:nvPr/>
        </p:nvPicPr>
        <p:blipFill>
          <a:blip r:embed="rId2" cstate="print"/>
          <a:srcRect l="21720" t="6314" r="8776" b="58961"/>
          <a:stretch>
            <a:fillRect/>
          </a:stretch>
        </p:blipFill>
        <p:spPr bwMode="auto">
          <a:xfrm>
            <a:off x="4714876" y="4000504"/>
            <a:ext cx="3643338" cy="2504795"/>
          </a:xfrm>
          <a:prstGeom prst="rect">
            <a:avLst/>
          </a:prstGeom>
          <a:noFill/>
        </p:spPr>
      </p:pic>
      <p:pic>
        <p:nvPicPr>
          <p:cNvPr id="3074" name="Picture 2" descr="C:\Users\Школа\Documents\Фестивель\SAM_013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4143404" cy="2330665"/>
          </a:xfrm>
          <a:prstGeom prst="rect">
            <a:avLst/>
          </a:prstGeom>
          <a:noFill/>
        </p:spPr>
      </p:pic>
      <p:pic>
        <p:nvPicPr>
          <p:cNvPr id="3075" name="Picture 3" descr="C:\Users\Школа\Documents\Фестивель\SAM_01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2234" r="25847"/>
          <a:stretch>
            <a:fillRect/>
          </a:stretch>
        </p:blipFill>
        <p:spPr bwMode="auto">
          <a:xfrm>
            <a:off x="714348" y="1142984"/>
            <a:ext cx="3636877" cy="2697163"/>
          </a:xfrm>
          <a:prstGeom prst="rect">
            <a:avLst/>
          </a:prstGeom>
          <a:noFill/>
        </p:spPr>
      </p:pic>
      <p:pic>
        <p:nvPicPr>
          <p:cNvPr id="1026" name="Picture 2" descr="C:\Users\Admin\Documents\фестиваль\DSC04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717032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Масленица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H:\DCIM\101MSDCF\DSC06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4" t="4104" r="55919" b="51701"/>
          <a:stretch>
            <a:fillRect/>
          </a:stretch>
        </p:blipFill>
        <p:spPr bwMode="auto">
          <a:xfrm>
            <a:off x="785786" y="4286256"/>
            <a:ext cx="2571768" cy="2000264"/>
          </a:xfrm>
          <a:prstGeom prst="rect">
            <a:avLst/>
          </a:prstGeom>
          <a:noFill/>
        </p:spPr>
      </p:pic>
      <p:pic>
        <p:nvPicPr>
          <p:cNvPr id="4100" name="Picture 4" descr="H:\DCIM\101MSDCF\DSC06561.JPG"/>
          <p:cNvPicPr>
            <a:picLocks noChangeAspect="1" noChangeArrowheads="1"/>
          </p:cNvPicPr>
          <p:nvPr/>
        </p:nvPicPr>
        <p:blipFill>
          <a:blip r:embed="rId3" cstate="print"/>
          <a:srcRect l="22656" t="2083" r="35937" b="25000"/>
          <a:stretch>
            <a:fillRect/>
          </a:stretch>
        </p:blipFill>
        <p:spPr bwMode="auto">
          <a:xfrm>
            <a:off x="3635896" y="3861048"/>
            <a:ext cx="2001267" cy="2643182"/>
          </a:xfrm>
          <a:prstGeom prst="rect">
            <a:avLst/>
          </a:prstGeom>
          <a:noFill/>
        </p:spPr>
      </p:pic>
      <p:pic>
        <p:nvPicPr>
          <p:cNvPr id="4101" name="Picture 5" descr="H:\DCIM\101MSDCF\DSC06560.JPG"/>
          <p:cNvPicPr>
            <a:picLocks noChangeAspect="1" noChangeArrowheads="1"/>
          </p:cNvPicPr>
          <p:nvPr/>
        </p:nvPicPr>
        <p:blipFill>
          <a:blip r:embed="rId4" cstate="print"/>
          <a:srcRect l="22917" t="8334" r="12500" b="19444"/>
          <a:stretch>
            <a:fillRect/>
          </a:stretch>
        </p:blipFill>
        <p:spPr bwMode="auto">
          <a:xfrm>
            <a:off x="5868144" y="3933056"/>
            <a:ext cx="2857520" cy="2396630"/>
          </a:xfrm>
          <a:prstGeom prst="rect">
            <a:avLst/>
          </a:prstGeom>
          <a:noFill/>
        </p:spPr>
      </p:pic>
      <p:pic>
        <p:nvPicPr>
          <p:cNvPr id="5123" name="Picture 3" descr="C:\Users\Admin\Documents\DSC05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124744"/>
            <a:ext cx="2736304" cy="2232248"/>
          </a:xfrm>
          <a:prstGeom prst="rect">
            <a:avLst/>
          </a:prstGeom>
          <a:noFill/>
        </p:spPr>
      </p:pic>
      <p:pic>
        <p:nvPicPr>
          <p:cNvPr id="5124" name="Picture 4" descr="C:\Users\Admin\Documents\DSC05760.JPG"/>
          <p:cNvPicPr>
            <a:picLocks noChangeAspect="1" noChangeArrowheads="1"/>
          </p:cNvPicPr>
          <p:nvPr/>
        </p:nvPicPr>
        <p:blipFill>
          <a:blip r:embed="rId6" cstate="print"/>
          <a:srcRect l="12925" t="4924" r="5834" b="3987"/>
          <a:stretch>
            <a:fillRect/>
          </a:stretch>
        </p:blipFill>
        <p:spPr bwMode="auto">
          <a:xfrm>
            <a:off x="3419872" y="1124744"/>
            <a:ext cx="2740196" cy="2304256"/>
          </a:xfrm>
          <a:prstGeom prst="rect">
            <a:avLst/>
          </a:prstGeom>
          <a:noFill/>
        </p:spPr>
      </p:pic>
      <p:pic>
        <p:nvPicPr>
          <p:cNvPr id="5125" name="Picture 5" descr="C:\Users\Admin\Documents\DSC05855.JPG"/>
          <p:cNvPicPr>
            <a:picLocks noChangeAspect="1" noChangeArrowheads="1"/>
          </p:cNvPicPr>
          <p:nvPr/>
        </p:nvPicPr>
        <p:blipFill>
          <a:blip r:embed="rId7" cstate="print"/>
          <a:srcRect l="2299" t="6131" r="5732" b="1900"/>
          <a:stretch>
            <a:fillRect/>
          </a:stretch>
        </p:blipFill>
        <p:spPr bwMode="auto">
          <a:xfrm>
            <a:off x="251520" y="1196752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День единства  народов Казахстана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187220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этот день по давней традиции проходит митинг, а затем шествие по улицам села, во время которого участники приветствуют жителей , пенсионеров, рабочих  трудовых коллективов  предприятий поселка.</a:t>
            </a:r>
            <a:endParaRPr lang="ru-RU" dirty="0"/>
          </a:p>
        </p:txBody>
      </p:sp>
      <p:pic>
        <p:nvPicPr>
          <p:cNvPr id="3074" name="Picture 2" descr="C:\Users\Admin\Documents\фото 1 мая\20170501_1017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2996952"/>
            <a:ext cx="4040188" cy="3030141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90611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После шествия в школьной столовой все собираются на  чаепитие.</a:t>
            </a:r>
            <a:endParaRPr lang="ru-RU" dirty="0"/>
          </a:p>
        </p:txBody>
      </p:sp>
      <p:pic>
        <p:nvPicPr>
          <p:cNvPr id="3075" name="Picture 3" descr="C:\Users\Admin\Documents\фото 1 мая\20170501_102804.jpg"/>
          <p:cNvPicPr>
            <a:picLocks noChangeAspect="1" noChangeArrowheads="1"/>
          </p:cNvPicPr>
          <p:nvPr/>
        </p:nvPicPr>
        <p:blipFill>
          <a:blip r:embed="rId3" cstate="print"/>
          <a:srcRect l="26224" b="1275"/>
          <a:stretch>
            <a:fillRect/>
          </a:stretch>
        </p:blipFill>
        <p:spPr bwMode="auto">
          <a:xfrm>
            <a:off x="4788024" y="2348880"/>
            <a:ext cx="3443875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Через территорию  нашего поселка  протекает р.Ишим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Picture 4" descr="C:\Users\Школа\Documents\фото\20140926_17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501008"/>
            <a:ext cx="4824536" cy="3053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Ишим, Ишим, ты мой любимый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приведет меня тропа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путь к тебе в тот день единый,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 влюбилась я в тебя!!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24744"/>
            <a:ext cx="7572428" cy="53760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Школа\Documents\фото\20140926_17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5572164" cy="3134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Школа\Documents\фото\1411740039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60648"/>
            <a:ext cx="3500462" cy="6223044"/>
          </a:xfrm>
          <a:prstGeom prst="rect">
            <a:avLst/>
          </a:prstGeom>
          <a:noFill/>
        </p:spPr>
      </p:pic>
      <p:pic>
        <p:nvPicPr>
          <p:cNvPr id="6149" name="Picture 5" descr="C:\Users\Школа\Documents\фото\14117399074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4286248" cy="4429156"/>
          </a:xfrm>
          <a:prstGeom prst="rect">
            <a:avLst/>
          </a:prstGeom>
          <a:noFill/>
        </p:spPr>
      </p:pic>
      <p:pic>
        <p:nvPicPr>
          <p:cNvPr id="5" name="Picture 4" descr="C:\Users\Школа\Documents\фото\20140926_170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3308"/>
            <a:ext cx="5080004" cy="3214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Краеведческий отряд Сурганской средней школы  «Юный летописец» насчитывает 6 человек из числа  учащихся 5,8 классов.  Мы продолжаем составлять летопись нашей школы, села Сурган. Члены отряда занимаются сбором информации  о ветеранах педагогического  труда, Великой Отечественной войны, Афганской войны, оформляют альбомы, стенды, организуют фотовыставки «Сердцу милый Сурган».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85738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Ежегодно мы проводим акцию  «Чистый берег». Ученики 5-11 классов убирают мусор вдоль берега, оставленный отдыхающими не только нашего села, но и всего района.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_\Фото18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508323" y="2380109"/>
            <a:ext cx="4136704" cy="3786214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928802"/>
            <a:ext cx="4572032" cy="474055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Следующим летом мы планируем разместить на берегу Ишима информационные щиты с призывами сохранять чистоту и  порядок на берегу нашей любимой реки Ишим.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472518" cy="55721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Наш отряд продолжает оформлять летопись школы, выпускники ведут  Дневник выпускного класса.  Мы восстанавливаем Книгу Почета, куда  будут занесены лучшие ученики с 1975 года по настоящее время.  В будущем году планируем открыть школьный  краеведческий музей.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 С  вами была </a:t>
            </a:r>
            <a:r>
              <a:rPr lang="ru-RU" sz="9600" b="1" dirty="0" err="1" smtClean="0">
                <a:solidFill>
                  <a:srgbClr val="FF0000"/>
                </a:solidFill>
                <a:latin typeface="Monotype Corsiva" pitchFamily="66" charset="0"/>
              </a:rPr>
              <a:t>Казез</a:t>
            </a:r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9600" b="1" dirty="0" err="1" smtClean="0">
                <a:solidFill>
                  <a:srgbClr val="FF0000"/>
                </a:solidFill>
                <a:latin typeface="Monotype Corsiva" pitchFamily="66" charset="0"/>
              </a:rPr>
              <a:t>Азиза</a:t>
            </a:r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,  член краеведческого отряда  «</a:t>
            </a:r>
            <a:r>
              <a:rPr lang="ru-RU" sz="9600" b="1" smtClean="0">
                <a:solidFill>
                  <a:srgbClr val="FF0000"/>
                </a:solidFill>
                <a:latin typeface="Monotype Corsiva" pitchFamily="66" charset="0"/>
              </a:rPr>
              <a:t>Юный летописец»</a:t>
            </a:r>
            <a:endParaRPr lang="ru-RU" sz="9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9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2357454"/>
          </a:xfrm>
        </p:spPr>
        <p:txBody>
          <a:bodyPr>
            <a:noAutofit/>
          </a:bodyPr>
          <a:lstStyle/>
          <a:p>
            <a:r>
              <a:rPr lang="kk-KZ" sz="2800" b="1" i="1" dirty="0" smtClean="0">
                <a:solidFill>
                  <a:srgbClr val="C00000"/>
                </a:solidFill>
              </a:rPr>
              <a:t>     Краеведческая работа в нашей школе ведется с </a:t>
            </a:r>
            <a:r>
              <a:rPr lang="ru-RU" sz="2800" b="1" i="1" dirty="0" smtClean="0">
                <a:solidFill>
                  <a:srgbClr val="C00000"/>
                </a:solidFill>
              </a:rPr>
              <a:t>1983 года. Мы выяснили, что в то время краеведческие отряды работали по                                                          7 направлениям  всесоюзной туристско-краеведческой экспедиции пионеров и школьников «Моя Родина – СССР»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Школа\Desktop\фото краеведение\DSC065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-160766" y="3089671"/>
            <a:ext cx="3000395" cy="225029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14810" y="2428868"/>
            <a:ext cx="4714908" cy="414340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На слайде представлена почетная грамота, которой была награждена </a:t>
            </a:r>
            <a:r>
              <a:rPr lang="ru-RU" sz="1800" b="1" dirty="0" smtClean="0">
                <a:solidFill>
                  <a:srgbClr val="C00000"/>
                </a:solidFill>
              </a:rPr>
              <a:t>Могилевская Валентина </a:t>
            </a:r>
            <a:r>
              <a:rPr lang="ru-RU" sz="1800" b="1" dirty="0" smtClean="0"/>
              <a:t>учащаяся Сурганской средней школы, </a:t>
            </a:r>
            <a:r>
              <a:rPr lang="ru-RU" sz="1800" b="1" dirty="0" smtClean="0">
                <a:solidFill>
                  <a:srgbClr val="C00000"/>
                </a:solidFill>
              </a:rPr>
              <a:t>занявшая первое место </a:t>
            </a:r>
            <a:r>
              <a:rPr lang="ru-RU" sz="1800" b="1" dirty="0" smtClean="0"/>
              <a:t>в  областном конкурсе краеведческих отрядов по направлению «Искусство принадлежит народу» на 9-ом областном слете туристов-краеведов в январе 1983г. Руководителем отряда была учитель русского языка и литературы </a:t>
            </a:r>
            <a:r>
              <a:rPr lang="ru-RU" sz="1800" b="1" dirty="0" err="1" smtClean="0"/>
              <a:t>Лепилкина</a:t>
            </a:r>
            <a:r>
              <a:rPr lang="ru-RU" sz="1800" b="1" dirty="0" smtClean="0"/>
              <a:t> Ольга Ивановна.  В этом же году 28 марта Республиканская станция юных туристов  награждает отряд «Искатели» по этому же направлению за поисковую работу.</a:t>
            </a:r>
            <a:endParaRPr lang="ru-RU" sz="1800" b="1" dirty="0"/>
          </a:p>
        </p:txBody>
      </p:sp>
      <p:pic>
        <p:nvPicPr>
          <p:cNvPr id="2050" name="Picture 2" descr="H:\DCIM\101MSDCF\DSC06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741274" y="3830835"/>
            <a:ext cx="3214678" cy="2411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264320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Достижения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краеведческих отрядов с 1983 по 1987г.           Мы узнали, что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Шарипова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Замзагуль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заняла 1 место в 1984г.  в районном конкурсе по краеведению и была участником областного слета краеведческих отрядов по направлению   «В буднях великих строек». В настоящее время она учитель начальных классов Сурганской средней школы.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:\DCIM\101MSDCF\DSC06554.JPG"/>
          <p:cNvPicPr>
            <a:picLocks noChangeAspect="1" noChangeArrowheads="1"/>
          </p:cNvPicPr>
          <p:nvPr/>
        </p:nvPicPr>
        <p:blipFill>
          <a:blip r:embed="rId2" cstate="print"/>
          <a:srcRect l="53067" t="2500" r="624" b="1857"/>
          <a:stretch>
            <a:fillRect/>
          </a:stretch>
        </p:blipFill>
        <p:spPr bwMode="auto">
          <a:xfrm rot="20839462">
            <a:off x="1834303" y="2937317"/>
            <a:ext cx="1665128" cy="2579306"/>
          </a:xfrm>
          <a:prstGeom prst="rect">
            <a:avLst/>
          </a:prstGeom>
          <a:noFill/>
        </p:spPr>
      </p:pic>
      <p:pic>
        <p:nvPicPr>
          <p:cNvPr id="3078" name="Picture 6" descr="H:\DCIM\101MSDCF\DSC06556.JPG"/>
          <p:cNvPicPr>
            <a:picLocks noChangeAspect="1" noChangeArrowheads="1"/>
          </p:cNvPicPr>
          <p:nvPr/>
        </p:nvPicPr>
        <p:blipFill>
          <a:blip r:embed="rId3" cstate="print"/>
          <a:srcRect l="48654" b="-3380"/>
          <a:stretch>
            <a:fillRect/>
          </a:stretch>
        </p:blipFill>
        <p:spPr bwMode="auto">
          <a:xfrm rot="20254162">
            <a:off x="655631" y="3312275"/>
            <a:ext cx="1399702" cy="2590903"/>
          </a:xfrm>
          <a:prstGeom prst="rect">
            <a:avLst/>
          </a:prstGeom>
          <a:noFill/>
        </p:spPr>
      </p:pic>
      <p:pic>
        <p:nvPicPr>
          <p:cNvPr id="5" name="Picture 5" descr="H:\DCIM\101MSDCF\DSC065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46414" b="-1741"/>
          <a:stretch>
            <a:fillRect/>
          </a:stretch>
        </p:blipFill>
        <p:spPr bwMode="auto">
          <a:xfrm rot="1669772">
            <a:off x="5759874" y="3189019"/>
            <a:ext cx="1803296" cy="2781306"/>
          </a:xfrm>
          <a:prstGeom prst="rect">
            <a:avLst/>
          </a:prstGeom>
          <a:noFill/>
        </p:spPr>
      </p:pic>
      <p:pic>
        <p:nvPicPr>
          <p:cNvPr id="6" name="Picture 2" descr="H:\DCIM\101MSDCF\DSC06557.JPG"/>
          <p:cNvPicPr>
            <a:picLocks noChangeAspect="1" noChangeArrowheads="1"/>
          </p:cNvPicPr>
          <p:nvPr/>
        </p:nvPicPr>
        <p:blipFill>
          <a:blip r:embed="rId5" cstate="print"/>
          <a:srcRect l="44376" b="735"/>
          <a:stretch>
            <a:fillRect/>
          </a:stretch>
        </p:blipFill>
        <p:spPr bwMode="auto">
          <a:xfrm>
            <a:off x="3214678" y="2786058"/>
            <a:ext cx="1719654" cy="2468802"/>
          </a:xfrm>
          <a:prstGeom prst="rect">
            <a:avLst/>
          </a:prstGeom>
          <a:noFill/>
        </p:spPr>
      </p:pic>
      <p:pic>
        <p:nvPicPr>
          <p:cNvPr id="7" name="Picture 3" descr="H:\DCIM\101MSDCF\DSC065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l="52616" t="7363" r="2830" b="5766"/>
          <a:stretch>
            <a:fillRect/>
          </a:stretch>
        </p:blipFill>
        <p:spPr bwMode="auto">
          <a:xfrm rot="648914">
            <a:off x="4712236" y="2919400"/>
            <a:ext cx="1649601" cy="2412297"/>
          </a:xfrm>
          <a:prstGeom prst="rect">
            <a:avLst/>
          </a:prstGeom>
          <a:noFill/>
        </p:spPr>
      </p:pic>
      <p:pic>
        <p:nvPicPr>
          <p:cNvPr id="8" name="Picture 7" descr="H:\DCIM\101MSDCF\DSC065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97881">
            <a:off x="6508707" y="4459127"/>
            <a:ext cx="2588921" cy="1728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Наша школа просто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супер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Школе 40 с лишнем лет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толкут здесь воду в ступе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Создают авторитет!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Есть конечно же, проблемы,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без них и жизнь пуста!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Нашей школьной жизни тему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Пишем с чистого листа!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Сурганская средняя школа</a:t>
            </a:r>
            <a:endParaRPr lang="ru-RU" dirty="0"/>
          </a:p>
        </p:txBody>
      </p:sp>
      <p:pic>
        <p:nvPicPr>
          <p:cNvPr id="1026" name="Picture 2" descr="C:\Users\Школа\Desktop\фото краеведение\DSC065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1357298"/>
            <a:ext cx="3754233" cy="2815675"/>
          </a:xfrm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214422"/>
            <a:ext cx="4041775" cy="2571768"/>
          </a:xfrm>
        </p:spPr>
        <p:txBody>
          <a:bodyPr>
            <a:normAutofit fontScale="55000" lnSpcReduction="20000"/>
          </a:bodyPr>
          <a:lstStyle/>
          <a:p>
            <a:endParaRPr lang="ru-RU" dirty="0" smtClean="0">
              <a:latin typeface="Monotype Corsiva" pitchFamily="66" charset="0"/>
            </a:endParaRPr>
          </a:p>
          <a:p>
            <a:r>
              <a:rPr lang="ru-RU" sz="2800" dirty="0" smtClean="0">
                <a:latin typeface="Monotype Corsiva" pitchFamily="66" charset="0"/>
              </a:rPr>
              <a:t>Функционирует с 1974 года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 на базе Сурганской восьмилетней школы. За 42 года выпущено более 400 человек. Из них 3 медалиста, 1 ученица получила знак «Алтын  бел</a:t>
            </a:r>
            <a:r>
              <a:rPr lang="kk-KZ" sz="2800" dirty="0" smtClean="0">
                <a:latin typeface="Monotype Corsiva" pitchFamily="66" charset="0"/>
              </a:rPr>
              <a:t>гі</a:t>
            </a:r>
            <a:r>
              <a:rPr lang="ru-RU" sz="2800" dirty="0" smtClean="0">
                <a:latin typeface="Monotype Corsiva" pitchFamily="66" charset="0"/>
              </a:rPr>
              <a:t>». Более 40% выпускников имеют высшее образование, 50% среднее специальное . Многие  успешно продолжают  учебу в магистратуре. Ежегодно наши выпускники получают Гранты. Среди выпускников  кандидаты исторических и филологических наук, учителя, директора  школ, инженеры, врачи, следователи, прокуроры, строители, железнодорожники, рабочие. 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endParaRPr lang="ru-RU" dirty="0" smtClean="0"/>
          </a:p>
          <a:p>
            <a:endParaRPr lang="ru-RU" dirty="0"/>
          </a:p>
        </p:txBody>
      </p:sp>
      <p:pic>
        <p:nvPicPr>
          <p:cNvPr id="1027" name="Picture 3" descr="C:\Users\Школа\Desktop\фото краеведение\DSC065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85786" y="4000504"/>
            <a:ext cx="3571900" cy="2678925"/>
          </a:xfrm>
          <a:prstGeom prst="rect">
            <a:avLst/>
          </a:prstGeom>
          <a:noFill/>
        </p:spPr>
      </p:pic>
      <p:pic>
        <p:nvPicPr>
          <p:cNvPr id="9" name="Содержимое 3" descr="20141102_1735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714751"/>
            <a:ext cx="4024309" cy="3018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Первым директором средней школы  была</a:t>
            </a:r>
            <a:r>
              <a:rPr lang="ru-RU" sz="3600" b="1" i="1" dirty="0" smtClean="0">
                <a:solidFill>
                  <a:srgbClr val="C00000"/>
                </a:solidFill>
              </a:rPr>
              <a:t> ГЕРГЕРТ КЛАВДИЯ КОНДРАТЬЕВНА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071934" y="1142984"/>
            <a:ext cx="4786345" cy="4983179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Большая часть жизни этого замечательного человека была неразрывно связана со школой.  В течение полувека, бескорыстно отдавая всю себя  образованию и воспитанию детей,  Клавдия Кондратьевна была  неотъемлемой частью истории нашего поселка, нашей школы. В тяжелом 1943 году в промерзшей школе, где холод сковывал не только руки, но и само дыхание, провела она свой первый урок в Казахстане. С 1953 года она жила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Сургане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Вскоре была назначена завучем школы, а затем и директором. Заслуги Клавдии Кондратьевны отмечены государством: многочисленными  грамотами, медалями, орденом «Знак почета». Ей присвоено звание                         «Отличник просвещения Казахской ССР».                                                       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Школа\Desktop\фото краеведение\DSC065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6494" t="74339" r="58338" b="11897"/>
          <a:stretch>
            <a:fillRect/>
          </a:stretch>
        </p:blipFill>
        <p:spPr bwMode="auto">
          <a:xfrm rot="5400000">
            <a:off x="-33370" y="1819264"/>
            <a:ext cx="4572034" cy="3505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ПЕРЕВЕРЗЕВА ЛИДИЯ НИКОЛАЕВНА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Почти 40 лет отдано школе.   После окончания  11 класса в г.Экибастуз в 1966 году и прохождения педагогических классов Лидия Николаевна начала работать  в  Сурганской восьмилетней школе. С 1972  года она завуч Сурганской средней школы.                                                                                                     В 1976 году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Переверзева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Лидия Николаевна  награждена значком «Отличник  просвещения Казахской ССР». В 1981 году Л.Н.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Переверзева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была назначена директором Сурганской средней школы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на этой должности она проработала  до 1985 года.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Школа\Desktop\фото краеведение\DSC06535.JPG"/>
          <p:cNvPicPr>
            <a:picLocks noChangeAspect="1" noChangeArrowheads="1"/>
          </p:cNvPicPr>
          <p:nvPr/>
        </p:nvPicPr>
        <p:blipFill>
          <a:blip r:embed="rId2" cstate="print"/>
          <a:srcRect l="26591" t="43446" r="58289" b="41705"/>
          <a:stretch>
            <a:fillRect/>
          </a:stretch>
        </p:blipFill>
        <p:spPr bwMode="auto">
          <a:xfrm rot="5400000">
            <a:off x="425024" y="2146688"/>
            <a:ext cx="436486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1014</Words>
  <Application>Microsoft Office PowerPoint</Application>
  <PresentationFormat>Экран (4:3)</PresentationFormat>
  <Paragraphs>65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  Краеведческая мозаика                                                                    Сурганская средняя школа  </vt:lpstr>
      <vt:lpstr>Содержание </vt:lpstr>
      <vt:lpstr>Слайд 3</vt:lpstr>
      <vt:lpstr>     Краеведческая работа в нашей школе ведется с 1983 года. Мы выяснили, что в то время краеведческие отряды работали по                                                          7 направлениям  всесоюзной туристско-краеведческой экспедиции пионеров и школьников «Моя Родина – СССР»</vt:lpstr>
      <vt:lpstr>         Достижения краеведческих отрядов с 1983 по 1987г.           Мы узнали, что Шарипова Замзагуль заняла 1 место в 1984г.  в районном конкурсе по краеведению и была участником областного слета краеведческих отрядов по направлению   «В буднях великих строек». В настоящее время она учитель начальных классов Сурганской средней школы.</vt:lpstr>
      <vt:lpstr>Слайд 6</vt:lpstr>
      <vt:lpstr>Сурганская средняя школа</vt:lpstr>
      <vt:lpstr>Первым директором средней школы  была ГЕРГЕРТ КЛАВДИЯ КОНДРАТЬЕВНА </vt:lpstr>
      <vt:lpstr>  ПЕРЕВЕРЗЕВА ЛИДИЯ НИКОЛАЕВНА </vt:lpstr>
      <vt:lpstr> Заместитель директора по учебной работе АФОНИНА  ЛИДИЯ  ВАСИЛЬЕВНА </vt:lpstr>
      <vt:lpstr>  В нашей  школе оформлен стенд              «Они были первыми», посвященный людям, стоявшим у истоков школы</vt:lpstr>
      <vt:lpstr>С 1985г. директор школы Ялынский Юрий Данилович</vt:lpstr>
      <vt:lpstr>       Мы узнали, что началом движения студенческих  строительных отрядов считается 1959 год, когда 339 студентов-добровольцев физического факультета МГУ им. В.М. Ломоносова во время летних каникул отправились в Казахстан, на целину. Всего за годы существования движения студенческих отрядов с 1965-1991г. в их работе приняло участие почти 13 миллионов юношей и девушек. Среди них и студент педагогического института Ялынский Юрий.  В составе стройотряда Юрий Данилович  был 2 года: строили студенческое  общежитие АРПи и жилые дома в Джангильдинском районе.</vt:lpstr>
      <vt:lpstr>Начертала война на трагических плитах  Имена, имена, имена… Вы навек рождены, вы вовек не забыты, Если Родина – мать спасена!</vt:lpstr>
      <vt:lpstr> В школе оформлен стенд участнику Афганской войны  Янцену Владимиру .</vt:lpstr>
      <vt:lpstr>Хамзин Бақыт Қанбарович</vt:lpstr>
      <vt:lpstr>Летом  2017 г. на территории школы был возведен памятник  ветеранам ВОВ. Открытие памятника состоялось                     2 сентября  2017г.</vt:lpstr>
      <vt:lpstr> Мы  бережно храним  старые традиции нашей школы и вводим новые. Так, уже 4 года проводится Неделя  выпускника, Неделя пятерок. В этом году впервые  состоялось шествие  «Бессмертный полк»</vt:lpstr>
      <vt:lpstr>Зарница </vt:lpstr>
      <vt:lpstr>Фестиваль народов Казахстана</vt:lpstr>
      <vt:lpstr>Звездный дождь</vt:lpstr>
      <vt:lpstr>Праздник осени</vt:lpstr>
      <vt:lpstr>День самоуправления</vt:lpstr>
      <vt:lpstr>Наурыз</vt:lpstr>
      <vt:lpstr>Масленица</vt:lpstr>
      <vt:lpstr>День единства  народов Казахстана</vt:lpstr>
      <vt:lpstr> Через территорию  нашего поселка  протекает р.Ишим</vt:lpstr>
      <vt:lpstr>Ишим, Ишим, ты мой любимый  Пусть приведет меня тропа  На путь к тебе в тот день единый,  Когда влюбилась я в тебя!!  </vt:lpstr>
      <vt:lpstr>Слайд 29</vt:lpstr>
      <vt:lpstr>   Ежегодно мы проводим акцию  «Чистый берег». Ученики 5-11 классов убирают мусор вдоль берега, оставленный отдыхающими не только нашего села, но и всего района. 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Наталья</dc:creator>
  <cp:lastModifiedBy>Школа</cp:lastModifiedBy>
  <cp:revision>110</cp:revision>
  <dcterms:created xsi:type="dcterms:W3CDTF">2014-10-17T02:15:58Z</dcterms:created>
  <dcterms:modified xsi:type="dcterms:W3CDTF">2009-04-13T06:15:23Z</dcterms:modified>
</cp:coreProperties>
</file>